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817" autoAdjust="0"/>
    <p:restoredTop sz="94660"/>
  </p:normalViewPr>
  <p:slideViewPr>
    <p:cSldViewPr snapToGrid="0">
      <p:cViewPr varScale="1">
        <p:scale>
          <a:sx n="99" d="100"/>
          <a:sy n="99" d="100"/>
        </p:scale>
        <p:origin x="78"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96218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DD82B9-B8EE-4375-B6FF-88FA6ABB15D9}" type="datetime1">
              <a:rPr lang="en-US" smtClean="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2479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497495-0637-405E-AE64-5CC7506D51F5}" type="datetime1">
              <a:rPr lang="en-US" smtClean="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37053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86872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10/26/2020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53544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10/26/2020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0807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10/26/2020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79942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2884F1-FFEA-405F-9602-3DCA865EDA4E}" type="datetime1">
              <a:rPr lang="en-US" smtClean="0"/>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65068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10/26/2020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69413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6475391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7730654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8595947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2637652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5587327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25470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21371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D291B17-9318-49DB-B28B-6E5994AE9581}" type="datetime1">
              <a:rPr lang="en-US" smtClean="0"/>
              <a:t>10/26/2020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585659475"/>
      </p:ext>
    </p:extLst>
  </p:cSld>
  <p:clrMap bg1="dk1" tx1="lt1" bg2="dk2"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id="{14B404B8-FE24-4A4A-A690-15D64E900E86}"/>
              </a:ext>
            </a:extLst>
          </p:cNvPr>
          <p:cNvPicPr>
            <a:picLocks noChangeAspect="1"/>
          </p:cNvPicPr>
          <p:nvPr/>
        </p:nvPicPr>
        <p:blipFill rotWithShape="1">
          <a:blip r:embed="rId2"/>
          <a:srcRect t="30843" b="12907"/>
          <a:stretch/>
        </p:blipFill>
        <p:spPr>
          <a:xfrm>
            <a:off x="20" y="10"/>
            <a:ext cx="12191980" cy="6857990"/>
          </a:xfrm>
          <a:prstGeom prst="rect">
            <a:avLst/>
          </a:prstGeom>
        </p:spPr>
      </p:pic>
      <p:sp>
        <p:nvSpPr>
          <p:cNvPr id="2" name="Title 1">
            <a:extLst>
              <a:ext uri="{FF2B5EF4-FFF2-40B4-BE49-F238E27FC236}">
                <a16:creationId xmlns:a16="http://schemas.microsoft.com/office/drawing/2014/main" id="{FF1419B0-D5EE-44DF-8F48-6B3B68AA98DA}"/>
              </a:ext>
            </a:extLst>
          </p:cNvPr>
          <p:cNvSpPr>
            <a:spLocks noGrp="1"/>
          </p:cNvSpPr>
          <p:nvPr>
            <p:ph type="ctrTitle"/>
          </p:nvPr>
        </p:nvSpPr>
        <p:spPr>
          <a:xfrm>
            <a:off x="7889065" y="2324906"/>
            <a:ext cx="3403426" cy="1588698"/>
          </a:xfrm>
        </p:spPr>
        <p:txBody>
          <a:bodyPr>
            <a:normAutofit fontScale="90000"/>
          </a:bodyPr>
          <a:lstStyle/>
          <a:p>
            <a:r>
              <a:rPr lang="en-US" dirty="0">
                <a:solidFill>
                  <a:schemeClr val="tx1"/>
                </a:solidFill>
              </a:rPr>
              <a:t>The Soviet Union</a:t>
            </a:r>
          </a:p>
        </p:txBody>
      </p:sp>
      <p:sp>
        <p:nvSpPr>
          <p:cNvPr id="3" name="Subtitle 2">
            <a:extLst>
              <a:ext uri="{FF2B5EF4-FFF2-40B4-BE49-F238E27FC236}">
                <a16:creationId xmlns:a16="http://schemas.microsoft.com/office/drawing/2014/main" id="{5224291B-8A05-40E3-8AA0-4CA8C573B587}"/>
              </a:ext>
            </a:extLst>
          </p:cNvPr>
          <p:cNvSpPr>
            <a:spLocks noGrp="1"/>
          </p:cNvSpPr>
          <p:nvPr>
            <p:ph type="subTitle" idx="1"/>
          </p:nvPr>
        </p:nvSpPr>
        <p:spPr>
          <a:xfrm>
            <a:off x="7889065" y="3945249"/>
            <a:ext cx="3403426" cy="738820"/>
          </a:xfrm>
        </p:spPr>
        <p:txBody>
          <a:bodyPr>
            <a:normAutofit/>
          </a:bodyPr>
          <a:lstStyle/>
          <a:p>
            <a:r>
              <a:rPr lang="en-US" dirty="0"/>
              <a:t>Economic History: Chapter 10 </a:t>
            </a:r>
          </a:p>
        </p:txBody>
      </p:sp>
    </p:spTree>
    <p:extLst>
      <p:ext uri="{BB962C8B-B14F-4D97-AF65-F5344CB8AC3E}">
        <p14:creationId xmlns:p14="http://schemas.microsoft.com/office/powerpoint/2010/main" val="58035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6C01E00-6C4C-444C-9D62-E5A8042ACE75}"/>
              </a:ext>
            </a:extLst>
          </p:cNvPr>
          <p:cNvSpPr>
            <a:spLocks noGrp="1"/>
          </p:cNvSpPr>
          <p:nvPr>
            <p:ph type="title"/>
          </p:nvPr>
        </p:nvSpPr>
        <p:spPr>
          <a:xfrm>
            <a:off x="643467" y="816638"/>
            <a:ext cx="3367359" cy="5224724"/>
          </a:xfrm>
        </p:spPr>
        <p:txBody>
          <a:bodyPr anchor="ctr">
            <a:normAutofit/>
          </a:bodyPr>
          <a:lstStyle/>
          <a:p>
            <a:r>
              <a:rPr lang="en-US" dirty="0"/>
              <a:t>Soviet union</a:t>
            </a:r>
          </a:p>
        </p:txBody>
      </p:sp>
      <p:sp>
        <p:nvSpPr>
          <p:cNvPr id="3" name="Content Placeholder 2">
            <a:extLst>
              <a:ext uri="{FF2B5EF4-FFF2-40B4-BE49-F238E27FC236}">
                <a16:creationId xmlns:a16="http://schemas.microsoft.com/office/drawing/2014/main" id="{59B128C9-341F-4508-82DA-626EB06531B5}"/>
              </a:ext>
            </a:extLst>
          </p:cNvPr>
          <p:cNvSpPr>
            <a:spLocks noGrp="1"/>
          </p:cNvSpPr>
          <p:nvPr>
            <p:ph idx="1"/>
          </p:nvPr>
        </p:nvSpPr>
        <p:spPr>
          <a:xfrm>
            <a:off x="4654295" y="816638"/>
            <a:ext cx="4619706" cy="5224724"/>
          </a:xfrm>
        </p:spPr>
        <p:txBody>
          <a:bodyPr anchor="ctr">
            <a:normAutofit/>
          </a:bodyPr>
          <a:lstStyle/>
          <a:p>
            <a:r>
              <a:rPr lang="en-US" dirty="0"/>
              <a:t>The Soviet Union lasted from 1922 to 1991.</a:t>
            </a:r>
          </a:p>
          <a:p>
            <a:r>
              <a:rPr lang="en-US" dirty="0"/>
              <a:t>It is a great example of a matured total wage and price control system that is still in operation in modern times</a:t>
            </a:r>
          </a:p>
          <a:p>
            <a:r>
              <a:rPr lang="en-US" dirty="0"/>
              <a:t>Its planned economy remained rigid in opposing price structure changes since Lenin’s economic policy ended when Joseph Stalin took over in the 1920s</a:t>
            </a:r>
          </a:p>
        </p:txBody>
      </p:sp>
    </p:spTree>
    <p:extLst>
      <p:ext uri="{BB962C8B-B14F-4D97-AF65-F5344CB8AC3E}">
        <p14:creationId xmlns:p14="http://schemas.microsoft.com/office/powerpoint/2010/main" val="428914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232E7E-9FB2-4322-BD24-587458CDFF90}"/>
              </a:ext>
            </a:extLst>
          </p:cNvPr>
          <p:cNvSpPr>
            <a:spLocks noGrp="1"/>
          </p:cNvSpPr>
          <p:nvPr>
            <p:ph type="title"/>
          </p:nvPr>
        </p:nvSpPr>
        <p:spPr>
          <a:xfrm>
            <a:off x="1043950" y="1179151"/>
            <a:ext cx="3300646" cy="4463889"/>
          </a:xfrm>
        </p:spPr>
        <p:txBody>
          <a:bodyPr anchor="ctr">
            <a:normAutofit/>
          </a:bodyPr>
          <a:lstStyle/>
          <a:p>
            <a:r>
              <a:rPr lang="en-US"/>
              <a:t>Joseph Stalin (1878-1953)</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DB7B5B6-169B-426E-9EF7-8F7BED724F80}"/>
              </a:ext>
            </a:extLst>
          </p:cNvPr>
          <p:cNvSpPr>
            <a:spLocks noGrp="1"/>
          </p:cNvSpPr>
          <p:nvPr>
            <p:ph idx="1"/>
          </p:nvPr>
        </p:nvSpPr>
        <p:spPr>
          <a:xfrm>
            <a:off x="4978918" y="1109145"/>
            <a:ext cx="6341016" cy="4603900"/>
          </a:xfrm>
        </p:spPr>
        <p:txBody>
          <a:bodyPr anchor="ctr">
            <a:normAutofit/>
          </a:bodyPr>
          <a:lstStyle/>
          <a:p>
            <a:r>
              <a:rPr lang="en-US"/>
              <a:t>He was known as one of the most ruthless leaders of all time</a:t>
            </a:r>
          </a:p>
          <a:p>
            <a:r>
              <a:rPr lang="en-US"/>
              <a:t>This was mainly due to the steps he took to regulate the economy</a:t>
            </a:r>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266363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73A7E-C694-4169-8777-6CC331AF7F8B}"/>
              </a:ext>
            </a:extLst>
          </p:cNvPr>
          <p:cNvSpPr>
            <a:spLocks noGrp="1"/>
          </p:cNvSpPr>
          <p:nvPr>
            <p:ph type="title"/>
          </p:nvPr>
        </p:nvSpPr>
        <p:spPr/>
        <p:txBody>
          <a:bodyPr/>
          <a:lstStyle/>
          <a:p>
            <a:r>
              <a:rPr lang="en-US" dirty="0"/>
              <a:t>A planned Economy</a:t>
            </a:r>
          </a:p>
        </p:txBody>
      </p:sp>
      <p:sp>
        <p:nvSpPr>
          <p:cNvPr id="3" name="Content Placeholder 2">
            <a:extLst>
              <a:ext uri="{FF2B5EF4-FFF2-40B4-BE49-F238E27FC236}">
                <a16:creationId xmlns:a16="http://schemas.microsoft.com/office/drawing/2014/main" id="{AC16F9FB-75DF-43C7-A3F9-D5C53BDEF44A}"/>
              </a:ext>
            </a:extLst>
          </p:cNvPr>
          <p:cNvSpPr>
            <a:spLocks noGrp="1"/>
          </p:cNvSpPr>
          <p:nvPr>
            <p:ph idx="1"/>
          </p:nvPr>
        </p:nvSpPr>
        <p:spPr/>
        <p:txBody>
          <a:bodyPr/>
          <a:lstStyle/>
          <a:p>
            <a:r>
              <a:rPr lang="en-US" sz="2000" dirty="0"/>
              <a:t>Soviet Union was a completely planned economy</a:t>
            </a:r>
          </a:p>
          <a:p>
            <a:pPr lvl="1"/>
            <a:r>
              <a:rPr lang="en-US" sz="2000" dirty="0"/>
              <a:t>Policy goals are all set by the planners</a:t>
            </a:r>
          </a:p>
          <a:p>
            <a:pPr lvl="1"/>
            <a:r>
              <a:rPr lang="en-US" sz="2000" dirty="0"/>
              <a:t>They cover setting prices of over 10 million items just to give you an idea of how elaborate their system is</a:t>
            </a:r>
          </a:p>
          <a:p>
            <a:pPr lvl="1"/>
            <a:r>
              <a:rPr lang="en-US" sz="2000" dirty="0"/>
              <a:t>Policy goals must be followed even if they infringe on anyone’s individual rights and if citizens are coerced into following them</a:t>
            </a:r>
          </a:p>
          <a:p>
            <a:pPr lvl="1"/>
            <a:r>
              <a:rPr lang="en-US" dirty="0"/>
              <a:t>While western economies are set up with the intent of satisfying customer wants and needs, planned economies are set up with the intent to meet policy parameters</a:t>
            </a:r>
          </a:p>
        </p:txBody>
      </p:sp>
    </p:spTree>
    <p:extLst>
      <p:ext uri="{BB962C8B-B14F-4D97-AF65-F5344CB8AC3E}">
        <p14:creationId xmlns:p14="http://schemas.microsoft.com/office/powerpoint/2010/main" val="3411136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8BB49A-6633-41DF-9CCD-943DFF052F05}"/>
              </a:ext>
            </a:extLst>
          </p:cNvPr>
          <p:cNvSpPr>
            <a:spLocks noGrp="1"/>
          </p:cNvSpPr>
          <p:nvPr>
            <p:ph type="title"/>
          </p:nvPr>
        </p:nvSpPr>
        <p:spPr>
          <a:xfrm>
            <a:off x="1043950" y="1179151"/>
            <a:ext cx="3300646" cy="4463889"/>
          </a:xfrm>
        </p:spPr>
        <p:txBody>
          <a:bodyPr anchor="ctr">
            <a:normAutofit/>
          </a:bodyPr>
          <a:lstStyle/>
          <a:p>
            <a:r>
              <a:rPr lang="en-US" dirty="0"/>
              <a:t>Soviet state fixed wages in 2 ways:</a:t>
            </a:r>
          </a:p>
        </p:txBody>
      </p:sp>
      <p:sp>
        <p:nvSpPr>
          <p:cNvPr id="16"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7"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D87A59A-A123-4766-A1E5-2769C9C86C05}"/>
              </a:ext>
            </a:extLst>
          </p:cNvPr>
          <p:cNvSpPr>
            <a:spLocks noGrp="1"/>
          </p:cNvSpPr>
          <p:nvPr>
            <p:ph idx="1"/>
          </p:nvPr>
        </p:nvSpPr>
        <p:spPr>
          <a:xfrm>
            <a:off x="4978918" y="1109145"/>
            <a:ext cx="6341016" cy="4603900"/>
          </a:xfrm>
        </p:spPr>
        <p:txBody>
          <a:bodyPr anchor="ctr">
            <a:normAutofit/>
          </a:bodyPr>
          <a:lstStyle/>
          <a:p>
            <a:pPr>
              <a:buFont typeface="+mj-lt"/>
              <a:buAutoNum type="arabicPeriod"/>
            </a:pPr>
            <a:r>
              <a:rPr lang="en-US" dirty="0"/>
              <a:t>It set each enterprise’s total wage bill for the year</a:t>
            </a:r>
          </a:p>
          <a:p>
            <a:pPr>
              <a:buFont typeface="+mj-lt"/>
              <a:buAutoNum type="arabicPeriod"/>
            </a:pPr>
            <a:r>
              <a:rPr lang="en-US" dirty="0"/>
              <a:t>Also, it set the national weekly wages for every kind of job</a:t>
            </a:r>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223715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2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72253A4-F56E-467A-84D8-EBF181A2E141}"/>
              </a:ext>
            </a:extLst>
          </p:cNvPr>
          <p:cNvSpPr>
            <a:spLocks noGrp="1"/>
          </p:cNvSpPr>
          <p:nvPr>
            <p:ph type="title"/>
          </p:nvPr>
        </p:nvSpPr>
        <p:spPr>
          <a:xfrm>
            <a:off x="643467" y="816638"/>
            <a:ext cx="3367359" cy="5224724"/>
          </a:xfrm>
        </p:spPr>
        <p:txBody>
          <a:bodyPr anchor="ctr">
            <a:normAutofit/>
          </a:bodyPr>
          <a:lstStyle/>
          <a:p>
            <a:r>
              <a:rPr lang="en-US"/>
              <a:t>Soviet Wage System</a:t>
            </a:r>
            <a:endParaRPr lang="en-US" dirty="0"/>
          </a:p>
        </p:txBody>
      </p:sp>
      <p:sp>
        <p:nvSpPr>
          <p:cNvPr id="3" name="Content Placeholder 2">
            <a:extLst>
              <a:ext uri="{FF2B5EF4-FFF2-40B4-BE49-F238E27FC236}">
                <a16:creationId xmlns:a16="http://schemas.microsoft.com/office/drawing/2014/main" id="{8C92B725-C3FA-41E9-8486-3734F4A0E05C}"/>
              </a:ext>
            </a:extLst>
          </p:cNvPr>
          <p:cNvSpPr>
            <a:spLocks noGrp="1"/>
          </p:cNvSpPr>
          <p:nvPr>
            <p:ph idx="1"/>
          </p:nvPr>
        </p:nvSpPr>
        <p:spPr>
          <a:xfrm>
            <a:off x="4654295" y="816638"/>
            <a:ext cx="4619706" cy="5224724"/>
          </a:xfrm>
        </p:spPr>
        <p:txBody>
          <a:bodyPr anchor="ctr">
            <a:normAutofit/>
          </a:bodyPr>
          <a:lstStyle/>
          <a:p>
            <a:r>
              <a:rPr lang="en-US" dirty="0"/>
              <a:t>Factory and Office Managers tried to get around the fixed wage system by expensing in their wage fund a sum for bonus payments to create a more reasonable wage system</a:t>
            </a:r>
          </a:p>
          <a:p>
            <a:r>
              <a:rPr lang="en-US" dirty="0"/>
              <a:t>Every factory had an output target allotted to it by the planning authority</a:t>
            </a:r>
          </a:p>
          <a:p>
            <a:r>
              <a:rPr lang="en-US" dirty="0"/>
              <a:t>They increased output targets slowly in order to make sure there was more than enough skilled labor to “overfulfill” plans</a:t>
            </a:r>
          </a:p>
          <a:p>
            <a:pPr lvl="1"/>
            <a:r>
              <a:rPr lang="en-US" dirty="0"/>
              <a:t>This helped factories earn bonuses above the state’s official level</a:t>
            </a:r>
          </a:p>
        </p:txBody>
      </p:sp>
    </p:spTree>
    <p:extLst>
      <p:ext uri="{BB962C8B-B14F-4D97-AF65-F5344CB8AC3E}">
        <p14:creationId xmlns:p14="http://schemas.microsoft.com/office/powerpoint/2010/main" val="2266520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50A84B-44AF-41A2-8769-D9215F17760E}"/>
              </a:ext>
            </a:extLst>
          </p:cNvPr>
          <p:cNvSpPr>
            <a:spLocks noGrp="1"/>
          </p:cNvSpPr>
          <p:nvPr>
            <p:ph type="title"/>
          </p:nvPr>
        </p:nvSpPr>
        <p:spPr>
          <a:xfrm>
            <a:off x="1043950" y="1179151"/>
            <a:ext cx="3300646" cy="4463889"/>
          </a:xfrm>
        </p:spPr>
        <p:txBody>
          <a:bodyPr anchor="ctr">
            <a:normAutofit/>
          </a:bodyPr>
          <a:lstStyle/>
          <a:p>
            <a:r>
              <a:rPr lang="en-US"/>
              <a:t>Is there a Soviet Labor Market?</a:t>
            </a:r>
            <a:endParaRPr lang="en-US" dirty="0"/>
          </a:p>
        </p:txBody>
      </p:sp>
      <p:sp>
        <p:nvSpPr>
          <p:cNvPr id="29"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30"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0441B65-1474-4D12-9A34-5A286B7DD9B6}"/>
              </a:ext>
            </a:extLst>
          </p:cNvPr>
          <p:cNvSpPr>
            <a:spLocks noGrp="1"/>
          </p:cNvSpPr>
          <p:nvPr>
            <p:ph idx="1"/>
          </p:nvPr>
        </p:nvSpPr>
        <p:spPr>
          <a:xfrm>
            <a:off x="4978918" y="1109145"/>
            <a:ext cx="6341016" cy="4603900"/>
          </a:xfrm>
        </p:spPr>
        <p:txBody>
          <a:bodyPr anchor="ctr">
            <a:normAutofit/>
          </a:bodyPr>
          <a:lstStyle/>
          <a:p>
            <a:r>
              <a:rPr lang="en-US" dirty="0"/>
              <a:t>The West has questioned weather there actually is a labor market in the U.S.S.R</a:t>
            </a:r>
          </a:p>
          <a:p>
            <a:r>
              <a:rPr lang="en-US" dirty="0"/>
              <a:t>In the 1940s, anti-mobility laws were put into place that forbid people from switching their jobs</a:t>
            </a:r>
          </a:p>
          <a:p>
            <a:r>
              <a:rPr lang="en-US" dirty="0"/>
              <a:t>These remained strictly enforced until 1956</a:t>
            </a:r>
          </a:p>
          <a:p>
            <a:r>
              <a:rPr lang="en-US" dirty="0"/>
              <a:t>In 1956, some workers in few fields were allowed to change their jobs</a:t>
            </a:r>
          </a:p>
        </p:txBody>
      </p:sp>
      <p:sp>
        <p:nvSpPr>
          <p:cNvPr id="31"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79377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0BA5A-F955-4664-B57B-FF9FDF94F83E}"/>
              </a:ext>
            </a:extLst>
          </p:cNvPr>
          <p:cNvSpPr>
            <a:spLocks noGrp="1"/>
          </p:cNvSpPr>
          <p:nvPr>
            <p:ph type="title"/>
          </p:nvPr>
        </p:nvSpPr>
        <p:spPr/>
        <p:txBody>
          <a:bodyPr/>
          <a:lstStyle/>
          <a:p>
            <a:r>
              <a:rPr lang="en-US" dirty="0"/>
              <a:t>Is there a Soviet labor market?</a:t>
            </a:r>
          </a:p>
        </p:txBody>
      </p:sp>
      <p:sp>
        <p:nvSpPr>
          <p:cNvPr id="3" name="Content Placeholder 2">
            <a:extLst>
              <a:ext uri="{FF2B5EF4-FFF2-40B4-BE49-F238E27FC236}">
                <a16:creationId xmlns:a16="http://schemas.microsoft.com/office/drawing/2014/main" id="{1ED3CB26-2A78-46E6-8748-BE7C832E7737}"/>
              </a:ext>
            </a:extLst>
          </p:cNvPr>
          <p:cNvSpPr>
            <a:spLocks noGrp="1"/>
          </p:cNvSpPr>
          <p:nvPr>
            <p:ph idx="1"/>
          </p:nvPr>
        </p:nvSpPr>
        <p:spPr/>
        <p:txBody>
          <a:bodyPr>
            <a:normAutofit fontScale="92500" lnSpcReduction="10000"/>
          </a:bodyPr>
          <a:lstStyle/>
          <a:p>
            <a:r>
              <a:rPr lang="en-US" dirty="0"/>
              <a:t>Some argue that the Soviet factory manager faced a competitive labor market</a:t>
            </a:r>
          </a:p>
          <a:p>
            <a:r>
              <a:rPr lang="en-US" dirty="0"/>
              <a:t>This might have been considered the only “official” labor market in the soviet union</a:t>
            </a:r>
          </a:p>
          <a:p>
            <a:r>
              <a:rPr lang="en-US" dirty="0"/>
              <a:t>The central planners gave factory managers the power to hire fire, and reallocate the wage fund in 1965 </a:t>
            </a:r>
          </a:p>
          <a:p>
            <a:r>
              <a:rPr lang="en-US" dirty="0"/>
              <a:t>This gave managers large powers ordinarily given to free trade unions to get rid of unskilled or unsatisfactory workers and to pay semi-disguised perks to better workers</a:t>
            </a:r>
          </a:p>
          <a:p>
            <a:r>
              <a:rPr lang="en-US" dirty="0"/>
              <a:t>This power was not used often though because it was strictly monitored and enforced in order to maintain it under party control</a:t>
            </a:r>
          </a:p>
          <a:p>
            <a:r>
              <a:rPr lang="en-US" dirty="0"/>
              <a:t>The result of this is that labor tends to adjust to state goals in centralized economies as opposed to the goals adjusting to labor which tends to happen in worker states</a:t>
            </a:r>
          </a:p>
          <a:p>
            <a:endParaRPr lang="en-US" dirty="0"/>
          </a:p>
        </p:txBody>
      </p:sp>
    </p:spTree>
    <p:extLst>
      <p:ext uri="{BB962C8B-B14F-4D97-AF65-F5344CB8AC3E}">
        <p14:creationId xmlns:p14="http://schemas.microsoft.com/office/powerpoint/2010/main" val="2202478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724DC-EB53-4DF3-8E64-3DBD71464409}"/>
              </a:ext>
            </a:extLst>
          </p:cNvPr>
          <p:cNvSpPr>
            <a:spLocks noGrp="1"/>
          </p:cNvSpPr>
          <p:nvPr>
            <p:ph type="title"/>
          </p:nvPr>
        </p:nvSpPr>
        <p:spPr/>
        <p:txBody>
          <a:bodyPr/>
          <a:lstStyle/>
          <a:p>
            <a:r>
              <a:rPr lang="en-US" dirty="0"/>
              <a:t>Prices and Planning</a:t>
            </a:r>
          </a:p>
        </p:txBody>
      </p:sp>
      <p:sp>
        <p:nvSpPr>
          <p:cNvPr id="3" name="Content Placeholder 2">
            <a:extLst>
              <a:ext uri="{FF2B5EF4-FFF2-40B4-BE49-F238E27FC236}">
                <a16:creationId xmlns:a16="http://schemas.microsoft.com/office/drawing/2014/main" id="{0EF994B3-EB22-4138-B307-6316671A6161}"/>
              </a:ext>
            </a:extLst>
          </p:cNvPr>
          <p:cNvSpPr>
            <a:spLocks noGrp="1"/>
          </p:cNvSpPr>
          <p:nvPr>
            <p:ph idx="1"/>
          </p:nvPr>
        </p:nvSpPr>
        <p:spPr/>
        <p:txBody>
          <a:bodyPr>
            <a:normAutofit fontScale="62500" lnSpcReduction="20000"/>
          </a:bodyPr>
          <a:lstStyle/>
          <a:p>
            <a:r>
              <a:rPr lang="en-US" dirty="0"/>
              <a:t>Output of various commodities is decided upon the basis of previous outputs and stock figures at the time new plans are drawn up</a:t>
            </a:r>
          </a:p>
          <a:p>
            <a:r>
              <a:rPr lang="en-US" dirty="0"/>
              <a:t>Based on this main element of central planning, there is a debate on the relationship between prices and planning</a:t>
            </a:r>
          </a:p>
          <a:p>
            <a:r>
              <a:rPr lang="en-US" dirty="0"/>
              <a:t>An important question that needs to be answered is whether there is repressed inflation in the Soviet Union</a:t>
            </a:r>
          </a:p>
          <a:p>
            <a:r>
              <a:rPr lang="en-US" dirty="0"/>
              <a:t>Aka do Soviet price controls work for eliminating inflation?</a:t>
            </a:r>
          </a:p>
          <a:p>
            <a:r>
              <a:rPr lang="en-US" dirty="0"/>
              <a:t>To respond to this, one should note what happened in the Soviet Union between 1927 and 1937:</a:t>
            </a:r>
          </a:p>
          <a:p>
            <a:pPr lvl="1"/>
            <a:r>
              <a:rPr lang="en-US" dirty="0"/>
              <a:t>Real wages went down by about 50%</a:t>
            </a:r>
          </a:p>
          <a:p>
            <a:pPr lvl="1"/>
            <a:r>
              <a:rPr lang="en-US" dirty="0"/>
              <a:t>Cost of living of industrial workers went up by 65%</a:t>
            </a:r>
          </a:p>
          <a:p>
            <a:r>
              <a:rPr lang="en-US" dirty="0"/>
              <a:t>Prices increased even though planners promised a price decrease on their 5 year plans</a:t>
            </a:r>
          </a:p>
          <a:p>
            <a:r>
              <a:rPr lang="en-US" dirty="0"/>
              <a:t>After careful observation, the price increases seem to have been caused by short term credit and currency provided by the State Bank in the 1930s which expanded currency about 8 times in that decade</a:t>
            </a:r>
          </a:p>
          <a:p>
            <a:r>
              <a:rPr lang="en-US" dirty="0"/>
              <a:t>The increase in already large saving deposits held by the general public was used to bulk buy whenever possible to make up for increased costs of living</a:t>
            </a:r>
          </a:p>
          <a:p>
            <a:r>
              <a:rPr lang="en-US" dirty="0"/>
              <a:t>People who believe there is repressed inflation also argue that backhanders, illegal trading, smuggling, theft, etc. still exist in a parallel economy in the Soviet Union</a:t>
            </a:r>
          </a:p>
          <a:p>
            <a:r>
              <a:rPr lang="en-US" dirty="0"/>
              <a:t>Also, this parallel economy has become institutionalized over time so that virtually every Soviet is involved.</a:t>
            </a:r>
          </a:p>
        </p:txBody>
      </p:sp>
    </p:spTree>
    <p:extLst>
      <p:ext uri="{BB962C8B-B14F-4D97-AF65-F5344CB8AC3E}">
        <p14:creationId xmlns:p14="http://schemas.microsoft.com/office/powerpoint/2010/main" val="1538882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A97F3-118F-428D-AB13-265F9D1B7318}"/>
              </a:ext>
            </a:extLst>
          </p:cNvPr>
          <p:cNvSpPr>
            <a:spLocks noGrp="1"/>
          </p:cNvSpPr>
          <p:nvPr>
            <p:ph type="title"/>
          </p:nvPr>
        </p:nvSpPr>
        <p:spPr/>
        <p:txBody>
          <a:bodyPr/>
          <a:lstStyle/>
          <a:p>
            <a:r>
              <a:rPr lang="en-US" dirty="0"/>
              <a:t>The Black Market</a:t>
            </a:r>
          </a:p>
        </p:txBody>
      </p:sp>
      <p:sp>
        <p:nvSpPr>
          <p:cNvPr id="3" name="Content Placeholder 2">
            <a:extLst>
              <a:ext uri="{FF2B5EF4-FFF2-40B4-BE49-F238E27FC236}">
                <a16:creationId xmlns:a16="http://schemas.microsoft.com/office/drawing/2014/main" id="{033701B2-CA67-432F-9375-3B2AAD4814C1}"/>
              </a:ext>
            </a:extLst>
          </p:cNvPr>
          <p:cNvSpPr>
            <a:spLocks noGrp="1"/>
          </p:cNvSpPr>
          <p:nvPr>
            <p:ph idx="1"/>
          </p:nvPr>
        </p:nvSpPr>
        <p:spPr/>
        <p:txBody>
          <a:bodyPr>
            <a:normAutofit/>
          </a:bodyPr>
          <a:lstStyle/>
          <a:p>
            <a:r>
              <a:rPr lang="en-US" dirty="0"/>
              <a:t>It is commonly thought that the black market is limited to high quality Western clothing</a:t>
            </a:r>
          </a:p>
          <a:p>
            <a:r>
              <a:rPr lang="en-US" dirty="0"/>
              <a:t>Western clothing only makes up a small part of this parallel economy</a:t>
            </a:r>
          </a:p>
          <a:p>
            <a:r>
              <a:rPr lang="en-US" dirty="0"/>
              <a:t>In the Soviet Union it is also made up of:</a:t>
            </a:r>
          </a:p>
          <a:p>
            <a:pPr lvl="1"/>
            <a:r>
              <a:rPr lang="en-US" dirty="0"/>
              <a:t>Automobile service</a:t>
            </a:r>
          </a:p>
          <a:p>
            <a:pPr lvl="1"/>
            <a:r>
              <a:rPr lang="en-US" dirty="0"/>
              <a:t>High quality foods</a:t>
            </a:r>
          </a:p>
          <a:p>
            <a:pPr lvl="1"/>
            <a:r>
              <a:rPr lang="en-US" dirty="0"/>
              <a:t>Repairs on apartments and other personal service</a:t>
            </a:r>
          </a:p>
        </p:txBody>
      </p:sp>
    </p:spTree>
    <p:extLst>
      <p:ext uri="{BB962C8B-B14F-4D97-AF65-F5344CB8AC3E}">
        <p14:creationId xmlns:p14="http://schemas.microsoft.com/office/powerpoint/2010/main" val="2815503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88FD1-802C-44C8-A4EE-E3000635FEB0}"/>
              </a:ext>
            </a:extLst>
          </p:cNvPr>
          <p:cNvSpPr>
            <a:spLocks noGrp="1"/>
          </p:cNvSpPr>
          <p:nvPr>
            <p:ph type="title"/>
          </p:nvPr>
        </p:nvSpPr>
        <p:spPr/>
        <p:txBody>
          <a:bodyPr/>
          <a:lstStyle/>
          <a:p>
            <a:r>
              <a:rPr lang="en-US" dirty="0"/>
              <a:t>The Black Market</a:t>
            </a:r>
          </a:p>
        </p:txBody>
      </p:sp>
      <p:sp>
        <p:nvSpPr>
          <p:cNvPr id="3" name="Content Placeholder 2">
            <a:extLst>
              <a:ext uri="{FF2B5EF4-FFF2-40B4-BE49-F238E27FC236}">
                <a16:creationId xmlns:a16="http://schemas.microsoft.com/office/drawing/2014/main" id="{FB9A0A5C-565F-450C-B563-736C554EE5E1}"/>
              </a:ext>
            </a:extLst>
          </p:cNvPr>
          <p:cNvSpPr>
            <a:spLocks noGrp="1"/>
          </p:cNvSpPr>
          <p:nvPr>
            <p:ph idx="1"/>
          </p:nvPr>
        </p:nvSpPr>
        <p:spPr/>
        <p:txBody>
          <a:bodyPr>
            <a:normAutofit/>
          </a:bodyPr>
          <a:lstStyle/>
          <a:p>
            <a:r>
              <a:rPr lang="en-US" dirty="0"/>
              <a:t>Extra payments or higher than official wage payments ensure quicker and better service</a:t>
            </a:r>
          </a:p>
          <a:p>
            <a:r>
              <a:rPr lang="en-US" dirty="0"/>
              <a:t>i.e. regular deliveries of the best stock for retailers are ensured by backhanders to suppliers and at production stages where additional wages are paid to retain the best workers</a:t>
            </a:r>
          </a:p>
          <a:p>
            <a:r>
              <a:rPr lang="en-US" dirty="0"/>
              <a:t>What do authorities think of this?</a:t>
            </a:r>
          </a:p>
          <a:p>
            <a:pPr lvl="1"/>
            <a:r>
              <a:rPr lang="en-US" dirty="0"/>
              <a:t>Officially, such practices are illegal and punishable by heavy penalties</a:t>
            </a:r>
          </a:p>
          <a:p>
            <a:pPr lvl="1"/>
            <a:r>
              <a:rPr lang="en-US" dirty="0"/>
              <a:t>Unofficially, they recognize that they are inevitable to keep the economy running smoothly</a:t>
            </a:r>
          </a:p>
          <a:p>
            <a:pPr lvl="1"/>
            <a:r>
              <a:rPr lang="en-US" dirty="0"/>
              <a:t>They will turn a blind eye if the market allows production and employment to run smoothly and if it furthers the fulfillment of the state plan</a:t>
            </a:r>
          </a:p>
        </p:txBody>
      </p:sp>
    </p:spTree>
    <p:extLst>
      <p:ext uri="{BB962C8B-B14F-4D97-AF65-F5344CB8AC3E}">
        <p14:creationId xmlns:p14="http://schemas.microsoft.com/office/powerpoint/2010/main" val="68902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3CA55-637A-4F19-9F76-5BD15EC6DEBD}"/>
              </a:ext>
            </a:extLst>
          </p:cNvPr>
          <p:cNvSpPr>
            <a:spLocks noGrp="1"/>
          </p:cNvSpPr>
          <p:nvPr>
            <p:ph type="title"/>
          </p:nvPr>
        </p:nvSpPr>
        <p:spPr/>
        <p:txBody>
          <a:bodyPr/>
          <a:lstStyle/>
          <a:p>
            <a:r>
              <a:rPr lang="en-US" dirty="0"/>
              <a:t>Arguments against repressed inflation</a:t>
            </a:r>
          </a:p>
        </p:txBody>
      </p:sp>
      <p:sp>
        <p:nvSpPr>
          <p:cNvPr id="3" name="Content Placeholder 2">
            <a:extLst>
              <a:ext uri="{FF2B5EF4-FFF2-40B4-BE49-F238E27FC236}">
                <a16:creationId xmlns:a16="http://schemas.microsoft.com/office/drawing/2014/main" id="{F788C9C4-842F-4C9C-B8EC-C4E7D37BA01B}"/>
              </a:ext>
            </a:extLst>
          </p:cNvPr>
          <p:cNvSpPr>
            <a:spLocks noGrp="1"/>
          </p:cNvSpPr>
          <p:nvPr>
            <p:ph idx="1"/>
          </p:nvPr>
        </p:nvSpPr>
        <p:spPr/>
        <p:txBody>
          <a:bodyPr/>
          <a:lstStyle/>
          <a:p>
            <a:r>
              <a:rPr lang="en-US" dirty="0"/>
              <a:t>Presence of queues is not a sign of inflation because other goods are in sufficient and even excess supplies sometimes</a:t>
            </a:r>
          </a:p>
          <a:p>
            <a:r>
              <a:rPr lang="en-US" dirty="0"/>
              <a:t>Instead they argue that queues signal planning misallocations and distortions which must occur when consumers are given money instead of ration cards controlling what they can spend on in centrally planned economies</a:t>
            </a:r>
          </a:p>
          <a:p>
            <a:r>
              <a:rPr lang="en-US" dirty="0"/>
              <a:t>In order to use queues as proof of inflation, they lines and black markets should grow significantly over time</a:t>
            </a:r>
          </a:p>
        </p:txBody>
      </p:sp>
    </p:spTree>
    <p:extLst>
      <p:ext uri="{BB962C8B-B14F-4D97-AF65-F5344CB8AC3E}">
        <p14:creationId xmlns:p14="http://schemas.microsoft.com/office/powerpoint/2010/main" val="1032965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7F71A-6270-4001-97FE-B65BC397B62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4243C52-8541-4BE0-8933-681527CDF56E}"/>
              </a:ext>
            </a:extLst>
          </p:cNvPr>
          <p:cNvSpPr>
            <a:spLocks noGrp="1"/>
          </p:cNvSpPr>
          <p:nvPr>
            <p:ph idx="1"/>
          </p:nvPr>
        </p:nvSpPr>
        <p:spPr/>
        <p:txBody>
          <a:bodyPr>
            <a:normAutofit/>
          </a:bodyPr>
          <a:lstStyle/>
          <a:p>
            <a:r>
              <a:rPr lang="en-US" dirty="0"/>
              <a:t>There is strong evidence that the Soviet Union is in a state of constant repressed inflation but there is also strong evidence that it misallocates goods</a:t>
            </a:r>
          </a:p>
          <a:p>
            <a:r>
              <a:rPr lang="en-US" dirty="0"/>
              <a:t>The central plans intend to make sure that all the good produced on the market are purchased regardless of whether someone will actually want or use them all</a:t>
            </a:r>
          </a:p>
          <a:p>
            <a:r>
              <a:rPr lang="en-US" dirty="0"/>
              <a:t>However, the hybridity of having a centrally planned economy with money, a western device, instead of ration cards is a problem because it allows people to pick and choose</a:t>
            </a:r>
          </a:p>
          <a:p>
            <a:r>
              <a:rPr lang="en-US" dirty="0"/>
              <a:t>Money is used to lower transaction costs and allow people to indulge in their preferences creating an oversupply of goods instead of the perfect amount for society</a:t>
            </a:r>
          </a:p>
          <a:p>
            <a:endParaRPr lang="en-US" dirty="0"/>
          </a:p>
        </p:txBody>
      </p:sp>
    </p:spTree>
    <p:extLst>
      <p:ext uri="{BB962C8B-B14F-4D97-AF65-F5344CB8AC3E}">
        <p14:creationId xmlns:p14="http://schemas.microsoft.com/office/powerpoint/2010/main" val="374871979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3267</TotalTime>
  <Words>1075</Words>
  <Application>Microsoft Office PowerPoint</Application>
  <PresentationFormat>Widescreen</PresentationFormat>
  <Paragraphs>70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Trebuchet MS</vt:lpstr>
      <vt:lpstr>Wingdings 3</vt:lpstr>
      <vt:lpstr>Facet</vt:lpstr>
      <vt:lpstr>The Soviet Union</vt:lpstr>
      <vt:lpstr>Soviet union</vt:lpstr>
      <vt:lpstr>Joseph Stalin (1878-1953)</vt:lpstr>
      <vt:lpstr>A planned Economy</vt:lpstr>
      <vt:lpstr>Soviet state fixed wages in 2 ways:</vt:lpstr>
      <vt:lpstr>Soviet Wage System</vt:lpstr>
      <vt:lpstr>Is there a Soviet Labor Market?</vt:lpstr>
      <vt:lpstr>Is there a Soviet labor market?</vt:lpstr>
      <vt:lpstr>Prices and Planning</vt:lpstr>
      <vt:lpstr>The Black Market</vt:lpstr>
      <vt:lpstr>The Black Market</vt:lpstr>
      <vt:lpstr>Arguments against repressed inflation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Soviet Union</dc:title>
  <dc:creator>danna</dc:creator>
  <cp:lastModifiedBy>danna</cp:lastModifiedBy>
  <cp:revision>23</cp:revision>
  <dcterms:created xsi:type="dcterms:W3CDTF">2020-10-26T23:49:09Z</dcterms:created>
  <dcterms:modified xsi:type="dcterms:W3CDTF">2020-10-29T06:51:21Z</dcterms:modified>
</cp:coreProperties>
</file>